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3" r:id="rId1"/>
  </p:sldMasterIdLst>
  <p:notesMasterIdLst>
    <p:notesMasterId r:id="rId18"/>
  </p:notesMasterIdLst>
  <p:sldIdLst>
    <p:sldId id="256" r:id="rId2"/>
    <p:sldId id="267" r:id="rId3"/>
    <p:sldId id="282" r:id="rId4"/>
    <p:sldId id="268" r:id="rId5"/>
    <p:sldId id="260" r:id="rId6"/>
    <p:sldId id="270" r:id="rId7"/>
    <p:sldId id="271" r:id="rId8"/>
    <p:sldId id="272" r:id="rId9"/>
    <p:sldId id="276" r:id="rId10"/>
    <p:sldId id="278" r:id="rId11"/>
    <p:sldId id="277" r:id="rId12"/>
    <p:sldId id="279" r:id="rId13"/>
    <p:sldId id="280" r:id="rId14"/>
    <p:sldId id="283" r:id="rId15"/>
    <p:sldId id="28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8758B-6C0B-A74A-AD1A-17D52BBEF2D8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E8E70-4CE5-7841-8B52-205828F63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E8E70-4CE5-7841-8B52-205828F63E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E8E70-4CE5-7841-8B52-205828F63E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8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E8E70-4CE5-7841-8B52-205828F63E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5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7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2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7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2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5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3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3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6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0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A08F-2B1D-4498-A043-7C299B1C2561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9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67E9B64-DC09-41C8-9DE3-DA74AF8D2F97}" type="datetime1">
              <a:rPr lang="en-US" smtClean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96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5997" cy="6858000"/>
          </a:xfrm>
          <a:prstGeom prst="rect">
            <a:avLst/>
          </a:prstGeom>
          <a:ln>
            <a:noFill/>
          </a:ln>
          <a:effectLst>
            <a:outerShdw blurRad="228600" dist="101600" dir="882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-1"/>
            <a:ext cx="6095997" cy="5136739"/>
          </a:xfrm>
          <a:prstGeom prst="rect">
            <a:avLst/>
          </a:prstGeom>
          <a:ln>
            <a:noFill/>
          </a:ln>
          <a:effectLst>
            <a:outerShdw blurRad="381000" dist="50800" dir="5400000" sx="97000" sy="97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36329-4771-2CE1-316B-2FB9C99C7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7100" y="617921"/>
            <a:ext cx="4743775" cy="3988585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/>
              <a:t>BOKEH</a:t>
            </a:r>
            <a:br>
              <a:rPr lang="en-US" sz="4400" dirty="0"/>
            </a:br>
            <a:r>
              <a:rPr lang="en-US" sz="1600" dirty="0"/>
              <a:t>Advanced Programming for Business Analytics - Midterm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ABD07-BDA9-D340-C021-B238CEC72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9447" y="3429000"/>
            <a:ext cx="4758708" cy="989163"/>
          </a:xfrm>
        </p:spPr>
        <p:txBody>
          <a:bodyPr anchor="ctr"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Cristian Castillo Escajadillo</a:t>
            </a:r>
          </a:p>
        </p:txBody>
      </p:sp>
      <p:pic>
        <p:nvPicPr>
          <p:cNvPr id="7" name="Picture 6" descr="A colorful logo with black text&#10;&#10;Description automatically generated">
            <a:extLst>
              <a:ext uri="{FF2B5EF4-FFF2-40B4-BE49-F238E27FC236}">
                <a16:creationId xmlns:a16="http://schemas.microsoft.com/office/drawing/2014/main" id="{9ACC6CD7-FDC0-11F8-5F37-BDC06296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83" y="1007863"/>
            <a:ext cx="4819410" cy="48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1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A240989-EC97-F1AC-C57D-84AD7BB1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3" y="2305381"/>
            <a:ext cx="5284156" cy="239108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ED6D62C-0E51-AEB2-2E9C-A1255114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62473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b="1" i="0" u="none" strike="noStrike" dirty="0">
                <a:effectLst/>
              </a:rPr>
              <a:t>Widgets and Layouts</a:t>
            </a:r>
            <a:endParaRPr lang="en-US" sz="4200" dirty="0"/>
          </a:p>
        </p:txBody>
      </p:sp>
      <p:pic>
        <p:nvPicPr>
          <p:cNvPr id="13" name="Picture 12" descr="A graph with green dots&#10;&#10;Description automatically generated">
            <a:extLst>
              <a:ext uri="{FF2B5EF4-FFF2-40B4-BE49-F238E27FC236}">
                <a16:creationId xmlns:a16="http://schemas.microsoft.com/office/drawing/2014/main" id="{8208C7A7-D0FC-EB7A-FAD4-A23D7FC5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06" y="1615628"/>
            <a:ext cx="5790661" cy="35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0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green dots&#10;&#10;Description automatically generated">
            <a:extLst>
              <a:ext uri="{FF2B5EF4-FFF2-40B4-BE49-F238E27FC236}">
                <a16:creationId xmlns:a16="http://schemas.microsoft.com/office/drawing/2014/main" id="{83DD4B26-EF19-67D5-E49D-111C8B45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43" b="-1"/>
          <a:stretch/>
        </p:blipFill>
        <p:spPr>
          <a:xfrm>
            <a:off x="2535803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2" y="228600"/>
            <a:ext cx="5091953" cy="1431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u="none" strike="noStrike" dirty="0">
                <a:effectLst/>
              </a:rPr>
              <a:t>Widgets and Layouts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5D3C9-B23D-D57D-6954-8DA6E7A53F14}"/>
              </a:ext>
            </a:extLst>
          </p:cNvPr>
          <p:cNvSpPr txBox="1">
            <a:spLocks/>
          </p:cNvSpPr>
          <p:nvPr/>
        </p:nvSpPr>
        <p:spPr>
          <a:xfrm>
            <a:off x="419099" y="1441162"/>
            <a:ext cx="6552062" cy="5318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i="0" u="none" strike="noStrike" dirty="0">
                <a:effectLst/>
              </a:rPr>
              <a:t>This code aims to visualize sales data based on sub-categories in the state of California, providing insights into product performance.</a:t>
            </a:r>
          </a:p>
          <a:p>
            <a:r>
              <a:rPr lang="en-US" sz="1200" b="1" i="0" u="none" strike="noStrike" dirty="0">
                <a:effectLst/>
              </a:rPr>
              <a:t>Data Management:</a:t>
            </a:r>
            <a:endParaRPr lang="en-US" sz="1200" b="0" i="0" u="none" strike="noStrike" dirty="0">
              <a:effectLst/>
            </a:endParaRPr>
          </a:p>
          <a:p>
            <a:pPr marL="742950" lvl="1"/>
            <a:r>
              <a:rPr lang="en-US" sz="1200" b="0" i="0" u="none" strike="noStrike" dirty="0">
                <a:effectLst/>
              </a:rPr>
              <a:t>Groups the sales data by sub-category and calculates the total sales for each category.</a:t>
            </a:r>
          </a:p>
          <a:p>
            <a:r>
              <a:rPr lang="en-US" sz="1200" b="1" i="0" u="none" strike="noStrike" dirty="0">
                <a:effectLst/>
              </a:rPr>
              <a:t>Plot Setup:</a:t>
            </a:r>
            <a:endParaRPr lang="en-US" sz="1200" b="0" i="0" u="none" strike="noStrike" dirty="0">
              <a:effectLst/>
            </a:endParaRPr>
          </a:p>
          <a:p>
            <a:pPr marL="742950" lvl="1"/>
            <a:r>
              <a:rPr lang="en-US" sz="1200" b="0" i="0" u="none" strike="noStrike" dirty="0">
                <a:effectLst/>
              </a:rPr>
              <a:t>Initializes a Bokeh figure (p2) with specific attributes such as x-range, width, and height.</a:t>
            </a:r>
          </a:p>
          <a:p>
            <a:pPr marL="742950" lvl="1"/>
            <a:r>
              <a:rPr lang="en-US" sz="1200" b="0" i="0" u="none" strike="noStrike" dirty="0">
                <a:effectLst/>
              </a:rPr>
              <a:t>Generates circle glyphs to represent the sales data, with customizable attributes like size, fill color, and line color.</a:t>
            </a:r>
          </a:p>
          <a:p>
            <a:pPr marL="742950" lvl="1"/>
            <a:r>
              <a:rPr lang="en-US" sz="1200" b="0" i="0" u="none" strike="noStrike" dirty="0">
                <a:effectLst/>
              </a:rPr>
              <a:t>Incorporates a Hover Tool (hover) to display sales values as tooltips when hovering over the data points.</a:t>
            </a:r>
          </a:p>
          <a:p>
            <a:r>
              <a:rPr lang="en-US" sz="1200" b="1" i="0" u="none" strike="noStrike" dirty="0">
                <a:effectLst/>
              </a:rPr>
              <a:t>Interactivity:</a:t>
            </a:r>
            <a:endParaRPr lang="en-US" sz="1200" b="0" i="0" u="none" strike="noStrike" dirty="0">
              <a:effectLst/>
            </a:endParaRPr>
          </a:p>
          <a:p>
            <a:pPr marL="742950" lvl="1"/>
            <a:r>
              <a:rPr lang="en-US" sz="1200" b="0" i="0" u="none" strike="noStrike" dirty="0">
                <a:effectLst/>
              </a:rPr>
              <a:t>Implements a Spinner widget (spinner) for users to dynamically adjust the circle size in the plot.</a:t>
            </a:r>
          </a:p>
          <a:p>
            <a:pPr marL="742950" lvl="1"/>
            <a:r>
              <a:rPr lang="en-US" sz="1200" b="0" i="0" u="none" strike="noStrike" dirty="0">
                <a:effectLst/>
              </a:rPr>
              <a:t>Includes a </a:t>
            </a:r>
            <a:r>
              <a:rPr lang="en-US" sz="1200" b="0" i="0" u="none" strike="noStrike" dirty="0" err="1">
                <a:effectLst/>
              </a:rPr>
              <a:t>RangeSlider</a:t>
            </a:r>
            <a:r>
              <a:rPr lang="en-US" sz="1200" b="0" i="0" u="none" strike="noStrike" dirty="0">
                <a:effectLst/>
              </a:rPr>
              <a:t> widget (</a:t>
            </a:r>
            <a:r>
              <a:rPr lang="en-US" sz="1200" b="0" i="0" u="none" strike="noStrike" dirty="0" err="1">
                <a:effectLst/>
              </a:rPr>
              <a:t>range_slider</a:t>
            </a:r>
            <a:r>
              <a:rPr lang="en-US" sz="1200" b="0" i="0" u="none" strike="noStrike" dirty="0">
                <a:effectLst/>
              </a:rPr>
              <a:t>) to enable users to control the x-axis range for better data exploration.</a:t>
            </a:r>
          </a:p>
          <a:p>
            <a:r>
              <a:rPr lang="en-US" sz="1200" b="1" i="0" u="none" strike="noStrike" dirty="0">
                <a:effectLst/>
              </a:rPr>
              <a:t>Formatting:</a:t>
            </a:r>
            <a:endParaRPr lang="en-US" sz="1200" b="0" i="0" u="none" strike="noStrike" dirty="0">
              <a:effectLst/>
            </a:endParaRPr>
          </a:p>
          <a:p>
            <a:pPr marL="742950" lvl="1"/>
            <a:r>
              <a:rPr lang="en-US" sz="1200" b="0" i="0" u="none" strike="noStrike" dirty="0">
                <a:effectLst/>
              </a:rPr>
              <a:t>Formats the x-axis labels with a 45-degree orientation for improved readability.</a:t>
            </a:r>
          </a:p>
          <a:p>
            <a:pPr marL="742950" lvl="1"/>
            <a:r>
              <a:rPr lang="en-US" sz="1200" b="0" i="0" u="none" strike="noStrike" dirty="0">
                <a:effectLst/>
              </a:rPr>
              <a:t>Utilizes </a:t>
            </a:r>
            <a:r>
              <a:rPr lang="en-US" sz="1200" b="0" i="0" u="none" strike="noStrike" dirty="0" err="1">
                <a:effectLst/>
              </a:rPr>
              <a:t>PrintfTickFormatter</a:t>
            </a:r>
            <a:r>
              <a:rPr lang="en-US" sz="1200" b="0" i="0" u="none" strike="noStrike" dirty="0">
                <a:effectLst/>
              </a:rPr>
              <a:t> to format the y-axis labels in scientific notation (e.g., 1.23e+06).</a:t>
            </a:r>
          </a:p>
          <a:p>
            <a:r>
              <a:rPr lang="en-US" sz="1200" b="1" i="0" u="none" strike="noStrike" dirty="0">
                <a:effectLst/>
              </a:rPr>
              <a:t>Layout:</a:t>
            </a:r>
            <a:endParaRPr lang="en-US" sz="1200" b="0" i="0" u="none" strike="noStrike" dirty="0">
              <a:effectLst/>
            </a:endParaRPr>
          </a:p>
          <a:p>
            <a:pPr marL="742950" lvl="1"/>
            <a:r>
              <a:rPr lang="en-US" sz="1200" b="0" i="0" u="none" strike="noStrike" dirty="0">
                <a:effectLst/>
              </a:rPr>
              <a:t>Constructs a layout structure containing the spinner, range slider, and plot components for presentation</a:t>
            </a:r>
            <a:r>
              <a:rPr lang="en-US" sz="1200" dirty="0"/>
              <a:t>.</a:t>
            </a:r>
            <a:endParaRPr lang="en-US" sz="12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7015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b="1" i="0" u="none" strike="noStrike" dirty="0">
                <a:effectLst/>
              </a:rPr>
              <a:t>Geographical Data</a:t>
            </a:r>
            <a:endParaRPr lang="en-US" sz="4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C13E-6D92-E5B3-2221-1C8F9618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6E91CC32-6A6B-4E2E-BBA1-6864F305DA26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 algn="ctr" defTabSz="914400"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18B4603-40F8-94B3-932C-97CA7D70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56" y="1105559"/>
            <a:ext cx="4048147" cy="5459506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D1D81DC1-FCBE-4E65-90E7-5F02B722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62" y="1105559"/>
            <a:ext cx="5420946" cy="53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7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4483176C-D3FC-35FD-CE0A-FAE86723A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41"/>
          <a:stretch/>
        </p:blipFill>
        <p:spPr>
          <a:xfrm>
            <a:off x="1270991" y="-128770"/>
            <a:ext cx="10921009" cy="77454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391"/>
            <a:ext cx="5024718" cy="1122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u="none" strike="noStrike" dirty="0">
                <a:effectLst/>
              </a:rPr>
              <a:t>Geographical Data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A2294-9409-765B-36FF-0B2D5811B68D}"/>
              </a:ext>
            </a:extLst>
          </p:cNvPr>
          <p:cNvSpPr txBox="1">
            <a:spLocks/>
          </p:cNvSpPr>
          <p:nvPr/>
        </p:nvSpPr>
        <p:spPr>
          <a:xfrm>
            <a:off x="385187" y="1360207"/>
            <a:ext cx="7387213" cy="5497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u="none" strike="noStrike" dirty="0">
                <a:effectLst/>
              </a:rPr>
              <a:t>The code generates a visualization of the profit distribution across cities in the state of California, providing insights into regional profitability.</a:t>
            </a:r>
          </a:p>
          <a:p>
            <a:r>
              <a:rPr lang="en-US" sz="1400" b="1" i="0" u="none" strike="noStrike" dirty="0">
                <a:effectLst/>
              </a:rPr>
              <a:t>Data Management:</a:t>
            </a:r>
            <a:endParaRPr lang="en-US" sz="1400" b="0" i="0" u="none" strike="noStrike" dirty="0">
              <a:effectLst/>
            </a:endParaRPr>
          </a:p>
          <a:p>
            <a:pPr marL="742950" lvl="1"/>
            <a:r>
              <a:rPr lang="en-US" sz="1400" b="0" i="0" u="none" strike="noStrike" dirty="0">
                <a:effectLst/>
              </a:rPr>
              <a:t>Aggregates profit data by city (</a:t>
            </a:r>
            <a:r>
              <a:rPr lang="en-US" sz="1400" b="0" i="0" u="none" strike="noStrike" dirty="0" err="1">
                <a:effectLst/>
              </a:rPr>
              <a:t>city_profit</a:t>
            </a:r>
            <a:r>
              <a:rPr lang="en-US" sz="1400" b="0" i="0" u="none" strike="noStrike" dirty="0">
                <a:effectLst/>
              </a:rPr>
              <a:t>).</a:t>
            </a:r>
          </a:p>
          <a:p>
            <a:pPr marL="742950" lvl="1"/>
            <a:r>
              <a:rPr lang="en-US" sz="1400" b="0" i="0" u="none" strike="noStrike" dirty="0">
                <a:effectLst/>
              </a:rPr>
              <a:t>Retrieves geographic data for California counties from Bokeh's sample dataset (counties).</a:t>
            </a:r>
          </a:p>
          <a:p>
            <a:pPr marL="742950" lvl="1"/>
            <a:r>
              <a:rPr lang="en-US" sz="1400" b="0" i="0" u="none" strike="noStrike" dirty="0">
                <a:effectLst/>
              </a:rPr>
              <a:t>Configures a linear color mapper (</a:t>
            </a:r>
            <a:r>
              <a:rPr lang="en-US" sz="1400" b="0" i="0" u="none" strike="noStrike" dirty="0" err="1">
                <a:effectLst/>
              </a:rPr>
              <a:t>color_mapper</a:t>
            </a:r>
            <a:r>
              <a:rPr lang="en-US" sz="1400" b="0" i="0" u="none" strike="noStrike" dirty="0">
                <a:effectLst/>
              </a:rPr>
              <a:t>) to map profit values to colors, distinguishing positive and </a:t>
            </a:r>
            <a:r>
              <a:rPr lang="en-US" sz="1400" dirty="0"/>
              <a:t> negative profits</a:t>
            </a:r>
            <a:r>
              <a:rPr lang="en-US" sz="1400" b="0" i="0" u="none" strike="noStrike" dirty="0">
                <a:effectLst/>
              </a:rPr>
              <a:t>.</a:t>
            </a:r>
          </a:p>
          <a:p>
            <a:pPr marL="742950" lvl="1"/>
            <a:r>
              <a:rPr lang="en-US" sz="1400" b="0" i="0" u="none" strike="noStrike" dirty="0">
                <a:effectLst/>
              </a:rPr>
              <a:t>Constructs a dictionary (data) containing county coordinates, city names, and corresponding profit rates.</a:t>
            </a:r>
          </a:p>
          <a:p>
            <a:r>
              <a:rPr lang="en-US" sz="1400" b="1" i="0" u="none" strike="noStrike" dirty="0">
                <a:effectLst/>
              </a:rPr>
              <a:t>Plotting Setup and Interactivity:</a:t>
            </a:r>
            <a:endParaRPr lang="en-US" sz="1400" b="0" i="0" u="none" strike="noStrike" dirty="0">
              <a:effectLst/>
            </a:endParaRPr>
          </a:p>
          <a:p>
            <a:pPr marL="742950" lvl="1"/>
            <a:endParaRPr lang="en-US" sz="1400" b="0" i="0" u="none" strike="noStrike" dirty="0">
              <a:effectLst/>
            </a:endParaRPr>
          </a:p>
          <a:p>
            <a:pPr marL="742950" lvl="1"/>
            <a:r>
              <a:rPr lang="en-US" sz="1400" b="0" i="0" u="none" strike="noStrike" dirty="0">
                <a:effectLst/>
              </a:rPr>
              <a:t>Initializes a Bokeh figure (p3) with specific attributes such as title, tools, and tooltips.</a:t>
            </a:r>
          </a:p>
          <a:p>
            <a:pPr marL="742950" lvl="1"/>
            <a:r>
              <a:rPr lang="en-US" sz="1400" b="0" i="0" u="none" strike="noStrike" dirty="0">
                <a:effectLst/>
              </a:rPr>
              <a:t>Utilizes the patches() method to render polygons representing California counties, with fill colors based on profit rates.</a:t>
            </a:r>
          </a:p>
          <a:p>
            <a:pPr marL="742950" lvl="1"/>
            <a:r>
              <a:rPr lang="en-US" sz="1400" b="0" i="0" u="none" strike="noStrike" dirty="0">
                <a:effectLst/>
              </a:rPr>
              <a:t>Incorporates a Hover Tool to display city names and profit values as tooltips when hovering over the data points.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C13E-6D92-E5B3-2221-1C8F9618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6E91CC32-6A6B-4E2E-BBA1-6864F305DA2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220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65D2E-2A76-ECED-A28E-A9941D73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464859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D528F50-6E73-80C4-722C-52D3021B8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554"/>
          <a:stretch/>
        </p:blipFill>
        <p:spPr>
          <a:xfrm>
            <a:off x="7698531" y="607351"/>
            <a:ext cx="4108274" cy="564329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B7379F6-839C-9527-8CF1-D59357C72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6" y="1860401"/>
            <a:ext cx="6950766" cy="32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65D2E-2A76-ECED-A28E-A9941D73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65" y="360828"/>
            <a:ext cx="6002110" cy="9572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Dashboard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F9AF7E-93DB-CAC7-91B4-07892145E1F2}"/>
              </a:ext>
            </a:extLst>
          </p:cNvPr>
          <p:cNvSpPr txBox="1">
            <a:spLocks/>
          </p:cNvSpPr>
          <p:nvPr/>
        </p:nvSpPr>
        <p:spPr>
          <a:xfrm>
            <a:off x="427351" y="1297499"/>
            <a:ext cx="6002110" cy="5553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i="0" u="none" strike="noStrike" dirty="0">
                <a:effectLst/>
              </a:rPr>
              <a:t>The code presents a dashboard that includes the three visualizations shown.</a:t>
            </a:r>
          </a:p>
          <a:p>
            <a:pPr algn="just"/>
            <a:r>
              <a:rPr lang="en-US" sz="1400" b="1" i="0" u="none" strike="noStrike" dirty="0">
                <a:effectLst/>
              </a:rPr>
              <a:t>Layout and Structure:</a:t>
            </a:r>
            <a:endParaRPr lang="en-US" sz="1400" b="0" i="0" u="none" strike="noStrike" dirty="0">
              <a:effectLst/>
            </a:endParaRPr>
          </a:p>
          <a:p>
            <a:pPr marL="742950" lvl="1" algn="just"/>
            <a:r>
              <a:rPr lang="en-US" sz="1400" b="0" i="0" u="none" strike="noStrike" dirty="0">
                <a:effectLst/>
              </a:rPr>
              <a:t>The layout is organized using Bokeh's layout module, containing multiple rows for different components.</a:t>
            </a:r>
          </a:p>
          <a:p>
            <a:pPr marL="742950" lvl="1" algn="just"/>
            <a:r>
              <a:rPr lang="en-US" sz="1400" b="0" i="0" u="none" strike="noStrike" dirty="0">
                <a:effectLst/>
              </a:rPr>
              <a:t>Incorporates a header (&lt;h1&gt;) with the title "California Profit &amp; Sales Dashboard" for clear identification.</a:t>
            </a:r>
          </a:p>
          <a:p>
            <a:pPr algn="just"/>
            <a:r>
              <a:rPr lang="en-US" sz="1400" b="1" i="0" u="none" strike="noStrike" dirty="0">
                <a:effectLst/>
              </a:rPr>
              <a:t>Components:</a:t>
            </a:r>
            <a:endParaRPr lang="en-US" sz="1400" b="0" i="0" u="none" strike="noStrike" dirty="0">
              <a:effectLst/>
            </a:endParaRPr>
          </a:p>
          <a:p>
            <a:pPr marL="742950" lvl="1" algn="just"/>
            <a:r>
              <a:rPr lang="en-US" sz="1400" b="1" i="0" u="none" strike="noStrike" dirty="0">
                <a:effectLst/>
              </a:rPr>
              <a:t>Plot 1 (p1):</a:t>
            </a:r>
            <a:r>
              <a:rPr lang="en-US" sz="1400" b="0" i="0" u="none" strike="noStrike" dirty="0">
                <a:effectLst/>
              </a:rPr>
              <a:t> Represents the profit distribution by product category in California.</a:t>
            </a:r>
          </a:p>
          <a:p>
            <a:pPr marL="742950" lvl="1" algn="just"/>
            <a:r>
              <a:rPr lang="en-US" sz="1400" b="1" i="0" u="none" strike="noStrike" dirty="0">
                <a:effectLst/>
              </a:rPr>
              <a:t>Plot 2 (p2):</a:t>
            </a:r>
            <a:r>
              <a:rPr lang="en-US" sz="1400" b="0" i="0" u="none" strike="noStrike" dirty="0">
                <a:effectLst/>
              </a:rPr>
              <a:t> Displays sales data by sub-category in California, with interactive features such as a spinner and range slider for customization.</a:t>
            </a:r>
          </a:p>
          <a:p>
            <a:pPr marL="742950" lvl="1" algn="just"/>
            <a:r>
              <a:rPr lang="en-US" sz="1400" b="1" i="0" u="none" strike="noStrike" dirty="0">
                <a:effectLst/>
              </a:rPr>
              <a:t>Plot 3 (p3):</a:t>
            </a:r>
            <a:r>
              <a:rPr lang="en-US" sz="1400" b="0" i="0" u="none" strike="noStrike" dirty="0">
                <a:effectLst/>
              </a:rPr>
              <a:t> Visualizes profit distribution by city in California, providing geographic insights into profitability.</a:t>
            </a:r>
          </a:p>
          <a:p>
            <a:pPr algn="just"/>
            <a:r>
              <a:rPr lang="en-US" sz="1400" b="1" i="0" u="none" strike="noStrike" dirty="0">
                <a:effectLst/>
              </a:rPr>
              <a:t>Output and Presentation:</a:t>
            </a:r>
            <a:endParaRPr lang="en-US" sz="1400" b="0" i="0" u="none" strike="noStrike" dirty="0">
              <a:effectLst/>
            </a:endParaRPr>
          </a:p>
          <a:p>
            <a:pPr marL="742950" lvl="1" algn="just"/>
            <a:r>
              <a:rPr lang="en-US" sz="1400" b="0" i="0" u="none" strike="noStrike" dirty="0">
                <a:effectLst/>
              </a:rPr>
              <a:t>Generates an HTML output file (</a:t>
            </a:r>
            <a:r>
              <a:rPr lang="en-US" sz="1400" b="0" i="0" u="none" strike="noStrike" dirty="0" err="1">
                <a:effectLst/>
              </a:rPr>
              <a:t>dashboard.html</a:t>
            </a:r>
            <a:r>
              <a:rPr lang="en-US" sz="1400" b="0" i="0" u="none" strike="noStrike" dirty="0">
                <a:effectLst/>
              </a:rPr>
              <a:t>) for easy sharing and viewing.</a:t>
            </a:r>
          </a:p>
          <a:p>
            <a:pPr marL="742950" lvl="1" algn="just"/>
            <a:r>
              <a:rPr lang="en-US" sz="1400" b="0" i="0" u="none" strike="noStrike" dirty="0">
                <a:effectLst/>
              </a:rPr>
              <a:t>Utilizes Bokeh's show() function to display the dashboard layout, combining all components vertically (column(layout)).</a:t>
            </a:r>
          </a:p>
          <a:p>
            <a:pPr algn="just"/>
            <a:endParaRPr lang="en-US" sz="1400" b="0" i="0" u="none" strike="noStrike" dirty="0">
              <a:effectLst/>
            </a:endParaRPr>
          </a:p>
        </p:txBody>
      </p:sp>
      <p:pic>
        <p:nvPicPr>
          <p:cNvPr id="12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B8B0F52-2362-415D-F15A-93AA4BE16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554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7158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3" y="-6939"/>
            <a:ext cx="4433049" cy="2228074"/>
          </a:xfrm>
        </p:spPr>
        <p:txBody>
          <a:bodyPr>
            <a:normAutofit/>
          </a:bodyPr>
          <a:lstStyle/>
          <a:p>
            <a:r>
              <a:rPr lang="en-US" sz="4000" b="1" i="0" u="none" strike="noStrike" dirty="0">
                <a:effectLst/>
              </a:rPr>
              <a:t>Advantages for Data Scientists</a:t>
            </a:r>
            <a:endParaRPr lang="en-US" sz="4000" b="0" i="0" u="none" strike="noStrike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62-63FC-2FC0-7658-D8DC3E6B5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25" y="1936376"/>
            <a:ext cx="4625788" cy="471991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Interactivity:</a:t>
            </a:r>
            <a:r>
              <a:rPr lang="en-US" sz="1600" b="0" i="0" u="none" strike="noStrike" dirty="0">
                <a:effectLst/>
              </a:rPr>
              <a:t> Bokeh's interactive features provide data scientists with a </a:t>
            </a:r>
            <a:r>
              <a:rPr lang="en-US" sz="1600" dirty="0"/>
              <a:t>powerful toolset to </a:t>
            </a:r>
            <a:r>
              <a:rPr lang="en-US" sz="1600" b="0" i="0" u="none" strike="noStrike" dirty="0">
                <a:effectLst/>
              </a:rPr>
              <a:t>analyze and present their findings, fostering a deeper understanding of the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Flexibility:</a:t>
            </a:r>
            <a:r>
              <a:rPr lang="en-US" sz="1600" b="0" i="0" u="none" strike="noStrike" dirty="0">
                <a:effectLst/>
              </a:rPr>
              <a:t> Bokeh offers flexibility, catering to various visualization tasks, from exploratory data analysis to building complex dashboards, adaptable to different stages of the data science workflow.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Web Deployment:</a:t>
            </a:r>
            <a:r>
              <a:rPr lang="en-US" sz="1600" b="0" i="0" u="none" strike="noStrike" dirty="0">
                <a:effectLst/>
              </a:rPr>
              <a:t> Bokeh simplifies the deployment of visualizations on the web, facilitating the sharing of results with a broader audience and enabling seamless access to insights.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Integration with Python Ecosystem:</a:t>
            </a:r>
            <a:r>
              <a:rPr lang="en-US" sz="1600" b="0" i="0" u="none" strike="noStrike" dirty="0">
                <a:effectLst/>
              </a:rPr>
              <a:t> Being a Python library, Bokeh seamlessly integrates with other popular data science tools and libraries like NumPy, and Pandas, enhancing its utility and compatibility within existing workflows.</a:t>
            </a:r>
          </a:p>
        </p:txBody>
      </p:sp>
      <p:pic>
        <p:nvPicPr>
          <p:cNvPr id="8" name="Picture 7" descr="A colorful logo with black text&#10;&#10;Description automatically generated">
            <a:extLst>
              <a:ext uri="{FF2B5EF4-FFF2-40B4-BE49-F238E27FC236}">
                <a16:creationId xmlns:a16="http://schemas.microsoft.com/office/drawing/2014/main" id="{F6945DFA-1F48-7411-971E-1B3754215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6" r="1" b="232"/>
          <a:stretch/>
        </p:blipFill>
        <p:spPr>
          <a:xfrm>
            <a:off x="4981562" y="0"/>
            <a:ext cx="7210438" cy="68649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369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 i="0" u="none" strike="noStrike" dirty="0">
                <a:effectLst/>
              </a:rPr>
              <a:t>What is Bokeh?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62-63FC-2FC0-7658-D8DC3E6B5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613648"/>
            <a:ext cx="4885963" cy="4742702"/>
          </a:xfrm>
        </p:spPr>
        <p:txBody>
          <a:bodyPr anchor="ctr">
            <a:normAutofit/>
          </a:bodyPr>
          <a:lstStyle/>
          <a:p>
            <a:pPr algn="just"/>
            <a:r>
              <a:rPr lang="en-US" sz="1700" b="0" i="0" u="none" strike="noStrike" dirty="0">
                <a:effectLst/>
              </a:rPr>
              <a:t>In Photography, Bokeh is a visual effect that adds depth and visual interest to photos, drawing attention to the subject by making it stand out against a pleasantly blurred background.</a:t>
            </a:r>
          </a:p>
          <a:p>
            <a:pPr algn="just"/>
            <a:r>
              <a:rPr lang="en-US" sz="1700" b="0" i="0" u="none" strike="noStrike" dirty="0">
                <a:effectLst/>
              </a:rPr>
              <a:t>In Data Science, Bokeh is a data visualization library for Python that allows users to create interactive plots, dashboards, and applications with streaming datasets.</a:t>
            </a:r>
          </a:p>
          <a:p>
            <a:pPr algn="just"/>
            <a:r>
              <a:rPr lang="en-US" sz="1700" b="0" i="0" u="none" strike="noStrike" dirty="0">
                <a:effectLst/>
              </a:rPr>
              <a:t> Initially developed by Continuum Analytics, Bokeh has been contributed to the Bokeh Software Foundatio</a:t>
            </a:r>
            <a:r>
              <a:rPr lang="en-US" sz="1700" dirty="0"/>
              <a:t>n.</a:t>
            </a:r>
            <a:endParaRPr lang="en-US" sz="1700" b="0" i="0" u="none" strike="noStrike" dirty="0">
              <a:effectLst/>
            </a:endParaRPr>
          </a:p>
          <a:p>
            <a:endParaRPr lang="en-US" sz="1700" b="0" i="0" u="none" strike="noStrike" dirty="0">
              <a:effectLst/>
            </a:endParaRPr>
          </a:p>
          <a:p>
            <a:endParaRPr lang="en-US" sz="1700" dirty="0"/>
          </a:p>
        </p:txBody>
      </p:sp>
      <p:pic>
        <p:nvPicPr>
          <p:cNvPr id="7" name="Picture 6" descr="A light bulb with a blurry background&#10;&#10;Description automatically generated">
            <a:extLst>
              <a:ext uri="{FF2B5EF4-FFF2-40B4-BE49-F238E27FC236}">
                <a16:creationId xmlns:a16="http://schemas.microsoft.com/office/drawing/2014/main" id="{B50F9728-66B4-8B42-A91A-B84D8C75D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8" r="1536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25" y="144081"/>
            <a:ext cx="4156512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u="none" strike="noStrike" dirty="0">
                <a:effectLst/>
              </a:rPr>
              <a:t>Why Use Bokeh?</a:t>
            </a:r>
            <a:endParaRPr lang="en-US" sz="4000" dirty="0"/>
          </a:p>
        </p:txBody>
      </p:sp>
      <p:pic>
        <p:nvPicPr>
          <p:cNvPr id="12" name="Picture 11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D4486B23-48AC-D1B7-C3FC-A21792310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9" r="30845" b="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06E93E-FC6B-5E28-2504-3F8CB4AF3841}"/>
              </a:ext>
            </a:extLst>
          </p:cNvPr>
          <p:cNvSpPr txBox="1">
            <a:spLocks/>
          </p:cNvSpPr>
          <p:nvPr/>
        </p:nvSpPr>
        <p:spPr>
          <a:xfrm>
            <a:off x="6345024" y="1544081"/>
            <a:ext cx="5542175" cy="4856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/>
            <a:r>
              <a:rPr lang="en-US" sz="2400" b="1" i="0" u="none" strike="noStrike" dirty="0">
                <a:effectLst/>
              </a:rPr>
              <a:t>Key Features:</a:t>
            </a:r>
            <a:endParaRPr lang="en-US" sz="2400" b="0" i="0" u="none" strike="noStrike" dirty="0"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en-US" sz="1800" b="1" i="0" u="none" strike="noStrike" dirty="0">
                <a:effectLst/>
              </a:rPr>
              <a:t>Interactive Plots</a:t>
            </a:r>
            <a:r>
              <a:rPr lang="en-US" sz="1800" b="0" i="0" u="none" strike="noStrike" dirty="0">
                <a:effectLst/>
              </a:rPr>
              <a:t>: Bokeh enables the creation of interactive plots with advanced features like zooming, panning, and hovering, providing users with an immersive data exploration experience.</a:t>
            </a:r>
          </a:p>
          <a:p>
            <a:pPr algn="just">
              <a:buFont typeface="+mj-lt"/>
              <a:buAutoNum type="arabicPeriod"/>
            </a:pPr>
            <a:r>
              <a:rPr lang="en-US" sz="1800" b="1" i="0" u="none" strike="noStrike" dirty="0">
                <a:effectLst/>
              </a:rPr>
              <a:t>Widgets for Interactivity</a:t>
            </a:r>
            <a:r>
              <a:rPr lang="en-US" sz="1800" b="0" i="0" u="none" strike="noStrike" dirty="0">
                <a:effectLst/>
              </a:rPr>
              <a:t>: Bokeh offers a rich set of interactive widgets such as sliders, buttons, and dropdowns, allowing users to dynamically manipulate and control visualizations according to their analysis requirements.</a:t>
            </a:r>
          </a:p>
          <a:p>
            <a:pPr algn="just">
              <a:buFont typeface="+mj-lt"/>
              <a:buAutoNum type="arabicPeriod"/>
            </a:pPr>
            <a:r>
              <a:rPr lang="en-US" sz="1800" b="1" i="0" u="none" strike="noStrike" dirty="0">
                <a:effectLst/>
              </a:rPr>
              <a:t>Rich Set of Plot Types</a:t>
            </a:r>
            <a:r>
              <a:rPr lang="en-US" sz="1800" b="0" i="0" u="none" strike="noStrike" dirty="0">
                <a:effectLst/>
              </a:rPr>
              <a:t>: Bokeh provides a diverse range of plot types including line plots, scatter plots, bar plots, heatmaps, and more. This versatility caters to a wide array of data visualization needs, ensuring flexibility and adaptability in representing various datasets.</a:t>
            </a:r>
          </a:p>
        </p:txBody>
      </p:sp>
    </p:spTree>
    <p:extLst>
      <p:ext uri="{BB962C8B-B14F-4D97-AF65-F5344CB8AC3E}">
        <p14:creationId xmlns:p14="http://schemas.microsoft.com/office/powerpoint/2010/main" val="417155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025" y="144081"/>
            <a:ext cx="4156512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u="none" strike="noStrike" dirty="0">
                <a:effectLst/>
              </a:rPr>
              <a:t>Why Use Bokeh?</a:t>
            </a:r>
            <a:endParaRPr lang="en-US" sz="4000" dirty="0"/>
          </a:p>
        </p:txBody>
      </p:sp>
      <p:pic>
        <p:nvPicPr>
          <p:cNvPr id="12" name="Picture 11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D4486B23-48AC-D1B7-C3FC-A21792310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9" r="30845" b="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06E93E-FC6B-5E28-2504-3F8CB4AF3841}"/>
              </a:ext>
            </a:extLst>
          </p:cNvPr>
          <p:cNvSpPr txBox="1">
            <a:spLocks/>
          </p:cNvSpPr>
          <p:nvPr/>
        </p:nvSpPr>
        <p:spPr>
          <a:xfrm>
            <a:off x="6345024" y="618565"/>
            <a:ext cx="5542175" cy="6400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/>
            <a:r>
              <a:rPr lang="en-US" sz="2400" b="1" i="0" u="none" strike="noStrike" dirty="0">
                <a:effectLst/>
              </a:rPr>
              <a:t>Key Features:</a:t>
            </a:r>
            <a:endParaRPr lang="en-US" sz="2400" b="0" i="0" u="none" strike="noStrike" dirty="0">
              <a:effectLst/>
            </a:endParaRPr>
          </a:p>
          <a:p>
            <a:pPr marL="0" indent="0" algn="just">
              <a:buNone/>
            </a:pPr>
            <a:r>
              <a:rPr lang="en-US" sz="1800" b="1" i="0" u="none" strike="noStrike" dirty="0">
                <a:effectLst/>
              </a:rPr>
              <a:t>4. Web-Based Visualizations</a:t>
            </a:r>
            <a:r>
              <a:rPr lang="en-US" sz="1800" b="0" i="0" u="none" strike="noStrike" dirty="0">
                <a:effectLst/>
              </a:rPr>
              <a:t>: Bokeh's generates JavaScript-powered visualizations seamlessly, eliminating the need for direct JavaScript coding, and enabling the creation of interactive and visually compelling web-based visualizations.</a:t>
            </a:r>
          </a:p>
          <a:p>
            <a:pPr marL="0" indent="0" algn="just">
              <a:buNone/>
            </a:pPr>
            <a:r>
              <a:rPr lang="en-US" sz="1800" dirty="0"/>
              <a:t>5. </a:t>
            </a:r>
            <a:r>
              <a:rPr lang="en-US" sz="1800" b="1" i="0" u="none" strike="noStrike" dirty="0">
                <a:effectLst/>
              </a:rPr>
              <a:t>Real-time Data Streaming</a:t>
            </a:r>
            <a:r>
              <a:rPr lang="en-US" sz="1800" b="0" i="0" u="none" strike="noStrike" dirty="0">
                <a:effectLst/>
              </a:rPr>
              <a:t>: Bokeh supports streaming data visualization, making it well-suited for applications that require real-time updates such as monitoring systems or live data feeds. </a:t>
            </a:r>
          </a:p>
          <a:p>
            <a:pPr marL="0" indent="0" algn="just">
              <a:buNone/>
            </a:pPr>
            <a:r>
              <a:rPr lang="en-US" sz="1800" b="1" i="0" u="none" strike="noStrike" dirty="0">
                <a:effectLst/>
              </a:rPr>
              <a:t>6. Integration with </a:t>
            </a:r>
            <a:r>
              <a:rPr lang="en-US" sz="1800" b="1" i="0" u="none" strike="noStrike" dirty="0" err="1">
                <a:effectLst/>
              </a:rPr>
              <a:t>Jupyter</a:t>
            </a:r>
            <a:r>
              <a:rPr lang="en-US" sz="1800" b="1" i="0" u="none" strike="noStrike" dirty="0">
                <a:effectLst/>
              </a:rPr>
              <a:t> Notebooks</a:t>
            </a:r>
            <a:r>
              <a:rPr lang="en-US" sz="1800" b="0" i="0" u="none" strike="noStrike" dirty="0">
                <a:effectLst/>
              </a:rPr>
              <a:t>: Bokeh seamlessly integrates with </a:t>
            </a:r>
            <a:r>
              <a:rPr lang="en-US" sz="1800" b="0" i="0" u="none" strike="noStrike" dirty="0" err="1">
                <a:effectLst/>
              </a:rPr>
              <a:t>Jupyter</a:t>
            </a:r>
            <a:r>
              <a:rPr lang="en-US" sz="1800" b="0" i="0" u="none" strike="noStrike" dirty="0">
                <a:effectLst/>
              </a:rPr>
              <a:t> Notebooks</a:t>
            </a:r>
            <a:r>
              <a:rPr lang="en-US" sz="1800" dirty="0"/>
              <a:t>.</a:t>
            </a:r>
            <a:endParaRPr lang="en-US" sz="1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374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effectLst/>
                <a:latin typeface="+mn-lt"/>
              </a:rPr>
              <a:t>Getting Started with Bokeh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62-63FC-2FC0-7658-D8DC3E6B5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1918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dirty="0"/>
              <a:t>1</a:t>
            </a:r>
            <a:r>
              <a:rPr lang="en-US" sz="2400" b="1" i="0" u="none" strike="noStrike" dirty="0">
                <a:effectLst/>
              </a:rPr>
              <a:t>. Installation:</a:t>
            </a:r>
            <a:endParaRPr lang="en-US" sz="2400" b="0" i="0" u="none" strike="noStrike" dirty="0">
              <a:effectLst/>
            </a:endParaRPr>
          </a:p>
          <a:p>
            <a:pPr algn="l"/>
            <a:r>
              <a:rPr lang="en-US" sz="2400" b="0" i="0" u="none" strike="noStrike" dirty="0">
                <a:effectLst/>
              </a:rPr>
              <a:t>To begin using Bokeh, install it via pip:</a:t>
            </a:r>
          </a:p>
          <a:p>
            <a:pPr algn="l"/>
            <a:endParaRPr lang="en-US" sz="2400" dirty="0"/>
          </a:p>
          <a:p>
            <a:pPr algn="l"/>
            <a:r>
              <a:rPr lang="en-US" sz="2400" b="0" i="0" u="none" strike="noStrike" dirty="0">
                <a:effectLst/>
              </a:rPr>
              <a:t>After installation, import Bokeh into your Python environment:</a:t>
            </a:r>
          </a:p>
          <a:p>
            <a:pPr algn="l"/>
            <a:endParaRPr lang="en-US" sz="2400" dirty="0"/>
          </a:p>
          <a:p>
            <a:pPr algn="l"/>
            <a:r>
              <a:rPr lang="en-US" sz="2400" b="0" i="0" u="none" strike="noStrike" dirty="0">
                <a:effectLst/>
              </a:rPr>
              <a:t>To check the version of Bokeh you have installed, use:</a:t>
            </a:r>
          </a:p>
          <a:p>
            <a:pPr marL="0" indent="0" algn="l">
              <a:buNone/>
            </a:pPr>
            <a:endParaRPr lang="en-US" sz="2400" b="0" i="0" u="none" strike="noStrike" dirty="0">
              <a:effectLst/>
            </a:endParaRPr>
          </a:p>
        </p:txBody>
      </p: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E3BF54EB-4A5E-8A37-0FC6-79B8B698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32" y="2769097"/>
            <a:ext cx="2082800" cy="419100"/>
          </a:xfrm>
          <a:prstGeom prst="rect">
            <a:avLst/>
          </a:prstGeom>
        </p:spPr>
      </p:pic>
      <p:pic>
        <p:nvPicPr>
          <p:cNvPr id="9" name="Picture 8" descr="A close-up of a sign&#10;&#10;Description automatically generated">
            <a:extLst>
              <a:ext uri="{FF2B5EF4-FFF2-40B4-BE49-F238E27FC236}">
                <a16:creationId xmlns:a16="http://schemas.microsoft.com/office/drawing/2014/main" id="{CB9B3292-F11F-FDAF-3BEA-18388ACC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882" y="3998790"/>
            <a:ext cx="1511300" cy="4191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96741E0-247D-CAC4-7F34-35BC9848A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759" y="5228483"/>
            <a:ext cx="2082800" cy="4445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7EA6F7-FB74-DDB1-8DCD-258A2A736598}"/>
              </a:ext>
            </a:extLst>
          </p:cNvPr>
          <p:cNvSpPr txBox="1">
            <a:spLocks/>
          </p:cNvSpPr>
          <p:nvPr/>
        </p:nvSpPr>
        <p:spPr>
          <a:xfrm>
            <a:off x="6571129" y="1771370"/>
            <a:ext cx="47826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/>
              <a:t>2. Sample Datasets:</a:t>
            </a:r>
            <a:endParaRPr lang="en-US" sz="2400" dirty="0"/>
          </a:p>
          <a:p>
            <a:pPr algn="just"/>
            <a:r>
              <a:rPr lang="en-US" sz="2400" dirty="0"/>
              <a:t>Bokeh provides sample datasets for learning and testing purposes. To download these datasets: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13" name="Picture 12" descr="A close-up of a website&#10;&#10;Description automatically generated">
            <a:extLst>
              <a:ext uri="{FF2B5EF4-FFF2-40B4-BE49-F238E27FC236}">
                <a16:creationId xmlns:a16="http://schemas.microsoft.com/office/drawing/2014/main" id="{156A86B6-1BB6-A931-BBD1-09179A76D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714" y="3960486"/>
            <a:ext cx="3111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9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>
                <a:effectLst/>
                <a:latin typeface="Söhne"/>
              </a:rPr>
              <a:t>Getting Started with Bokeh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62-63FC-2FC0-7658-D8DC3E6B5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690688"/>
            <a:ext cx="5649912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100" b="1" i="0" u="none" strike="noStrike" dirty="0">
                <a:effectLst/>
              </a:rPr>
              <a:t>3. Interfaces:</a:t>
            </a:r>
            <a:endParaRPr lang="en-US" sz="2100" b="0" i="0" u="none" strike="noStrike" dirty="0">
              <a:effectLst/>
            </a:endParaRPr>
          </a:p>
          <a:p>
            <a:pPr marL="0" indent="0" algn="just">
              <a:buNone/>
            </a:pPr>
            <a:r>
              <a:rPr lang="en-US" sz="2100" b="0" i="0" u="none" strike="noStrike" dirty="0">
                <a:effectLst/>
              </a:rPr>
              <a:t>Bokeh offers several interfaces for creating interactive visualizations: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100" b="1" i="0" u="none" strike="noStrike" dirty="0" err="1">
                <a:effectLst/>
              </a:rPr>
              <a:t>bokeh.plotting</a:t>
            </a:r>
            <a:r>
              <a:rPr lang="en-US" sz="2100" b="1" i="0" u="none" strike="noStrike" dirty="0">
                <a:effectLst/>
              </a:rPr>
              <a:t>:</a:t>
            </a:r>
            <a:r>
              <a:rPr lang="en-US" sz="2100" b="0" i="0" u="none" strike="noStrike" dirty="0">
                <a:effectLst/>
              </a:rPr>
              <a:t> This interface provides a canvas for creating visualizations. Users can add glyphs (e.g., lines, circles, bars) to represent their data.</a:t>
            </a:r>
          </a:p>
          <a:p>
            <a:pPr algn="just"/>
            <a:endParaRPr lang="en-US" sz="2100" b="1" i="0" u="none" strike="noStrike" dirty="0">
              <a:effectLst/>
            </a:endParaRPr>
          </a:p>
          <a:p>
            <a:pPr algn="just"/>
            <a:r>
              <a:rPr lang="en-US" sz="2100" b="1" i="0" u="none" strike="noStrike" dirty="0" err="1">
                <a:effectLst/>
              </a:rPr>
              <a:t>bokeh.models</a:t>
            </a:r>
            <a:r>
              <a:rPr lang="en-US" sz="2100" b="1" i="0" u="none" strike="noStrike" dirty="0">
                <a:effectLst/>
              </a:rPr>
              <a:t>:</a:t>
            </a:r>
            <a:r>
              <a:rPr lang="en-US" sz="2100" b="0" i="0" u="none" strike="noStrike" dirty="0">
                <a:effectLst/>
              </a:rPr>
              <a:t> The models interface offers components like tools (zooming, panning, selecting, hovering) and widgets (sliders, buttons, dropdowns) for building Bokeh plots or applications.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100" b="0" i="0" u="none" strike="noStrike" dirty="0"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100" b="0" i="0" u="none" strike="noStrike" dirty="0">
              <a:effectLst/>
            </a:endParaRPr>
          </a:p>
          <a:p>
            <a:pPr marL="0" indent="0" algn="just">
              <a:buNone/>
            </a:pPr>
            <a:endParaRPr lang="en-US" sz="2100" b="0" i="0" u="none" strike="noStrike" dirty="0"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100" b="0" i="0" u="none" strike="noStrike" dirty="0"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100" b="0" i="0" u="none" strike="noStrike" dirty="0">
              <a:effectLst/>
            </a:endParaRPr>
          </a:p>
          <a:p>
            <a:pPr marL="0" indent="0" algn="just">
              <a:buNone/>
            </a:pPr>
            <a:endParaRPr lang="en-US" sz="2100" b="0" i="0" u="none" strike="noStrike" dirty="0">
              <a:effectLst/>
            </a:endParaRP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FB4A014E-129F-C801-2EE1-5762B94DC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9" t="26667" r="6985" b="10000"/>
          <a:stretch/>
        </p:blipFill>
        <p:spPr>
          <a:xfrm>
            <a:off x="2495565" y="4184196"/>
            <a:ext cx="1550958" cy="241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BBFED9-7D07-091B-AF3E-DCDA2EA0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544" y="6110613"/>
            <a:ext cx="1397000" cy="279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FF5FC-B572-E845-83AA-0643EF63C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22" y="4101833"/>
            <a:ext cx="1485900" cy="241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D46A45-16F3-1392-A369-DCE83F733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122" y="6134938"/>
            <a:ext cx="977900" cy="26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25E1CE-8894-2490-910A-25F864035D1C}"/>
              </a:ext>
            </a:extLst>
          </p:cNvPr>
          <p:cNvSpPr txBox="1"/>
          <p:nvPr/>
        </p:nvSpPr>
        <p:spPr>
          <a:xfrm>
            <a:off x="6461872" y="2763502"/>
            <a:ext cx="54864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1" i="0" u="none" strike="noStrike" dirty="0">
                <a:effectLst/>
              </a:rPr>
              <a:t> </a:t>
            </a:r>
            <a:r>
              <a:rPr lang="en-US" sz="2100" b="1" i="0" u="none" strike="noStrike" dirty="0" err="1">
                <a:effectLst/>
              </a:rPr>
              <a:t>bokeh.layouts</a:t>
            </a:r>
            <a:r>
              <a:rPr lang="en-US" sz="2100" b="1" i="0" u="none" strike="noStrike" dirty="0">
                <a:effectLst/>
              </a:rPr>
              <a:t>:</a:t>
            </a:r>
            <a:r>
              <a:rPr lang="en-US" sz="2100" b="0" i="0" u="none" strike="noStrike" dirty="0">
                <a:effectLst/>
              </a:rPr>
              <a:t> </a:t>
            </a:r>
            <a:r>
              <a:rPr lang="en-US" sz="2100" dirty="0"/>
              <a:t>T</a:t>
            </a:r>
            <a:r>
              <a:rPr lang="en-US" sz="2100" b="0" i="0" u="none" strike="noStrike" dirty="0">
                <a:effectLst/>
              </a:rPr>
              <a:t>his interface enables the  creation of layouts containing multiple plots, arranging them in rows or columns, and applying formatting.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1" i="0" u="none" strike="noStrike" dirty="0" err="1">
                <a:effectLst/>
              </a:rPr>
              <a:t>bokeh.io</a:t>
            </a:r>
            <a:r>
              <a:rPr lang="en-US" sz="2100" b="1" i="0" u="none" strike="noStrike" dirty="0">
                <a:effectLst/>
              </a:rPr>
              <a:t>:</a:t>
            </a:r>
            <a:r>
              <a:rPr lang="en-US" sz="2100" b="0" i="0" u="none" strike="noStrike" dirty="0">
                <a:effectLst/>
              </a:rPr>
              <a:t> Bokeh's input-output (I/O) interface provides functions for displaying visualizations in various environments, including </a:t>
            </a:r>
            <a:r>
              <a:rPr lang="en-US" sz="2100" b="0" i="0" u="none" strike="noStrike" dirty="0" err="1">
                <a:effectLst/>
              </a:rPr>
              <a:t>Jupyter</a:t>
            </a:r>
            <a:r>
              <a:rPr lang="en-US" sz="2100" b="0" i="0" u="none" strike="noStrike" dirty="0">
                <a:effectLst/>
              </a:rPr>
              <a:t> notebooks, standalone HTML files, or Bokeh server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12964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2B34B11-9683-7D9F-515D-F937E57ED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2170296"/>
            <a:ext cx="5414963" cy="3122613"/>
          </a:xfrm>
        </p:spPr>
      </p:pic>
      <p:pic>
        <p:nvPicPr>
          <p:cNvPr id="5" name="Picture 4" descr="A pie chart with a few blue and orange squares&#10;&#10;Description automatically generated with medium confidence">
            <a:extLst>
              <a:ext uri="{FF2B5EF4-FFF2-40B4-BE49-F238E27FC236}">
                <a16:creationId xmlns:a16="http://schemas.microsoft.com/office/drawing/2014/main" id="{FF4F472B-735E-DEB5-2E9A-EC365356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1" y="2170295"/>
            <a:ext cx="5414963" cy="3122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701144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Plotting with Bokeh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9695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 chart with a few blue and orange squares&#10;&#10;Description automatically generated with medium confidence">
            <a:extLst>
              <a:ext uri="{FF2B5EF4-FFF2-40B4-BE49-F238E27FC236}">
                <a16:creationId xmlns:a16="http://schemas.microsoft.com/office/drawing/2014/main" id="{A72970C4-5405-C939-2944-60434FF91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9" r="5008" b="-1"/>
          <a:stretch/>
        </p:blipFill>
        <p:spPr>
          <a:xfrm>
            <a:off x="2460812" y="10"/>
            <a:ext cx="973118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u="none" strike="noStrike">
                <a:effectLst/>
              </a:rPr>
              <a:t>Plotting with Bokeh</a:t>
            </a:r>
            <a:endParaRPr lang="en-US" sz="40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F567E-981C-9160-332B-B94DE81AB34E}"/>
              </a:ext>
            </a:extLst>
          </p:cNvPr>
          <p:cNvSpPr txBox="1">
            <a:spLocks/>
          </p:cNvSpPr>
          <p:nvPr/>
        </p:nvSpPr>
        <p:spPr>
          <a:xfrm>
            <a:off x="259977" y="1949825"/>
            <a:ext cx="7862047" cy="4074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/>
              <a:t>The code generates a pie chart to explore the profit distribution across different product categories in the state of California.</a:t>
            </a:r>
          </a:p>
          <a:p>
            <a:pPr algn="just"/>
            <a:r>
              <a:rPr lang="en-US" sz="1200" b="1" dirty="0"/>
              <a:t>Data Management:</a:t>
            </a:r>
            <a:endParaRPr lang="en-US" sz="1200" dirty="0"/>
          </a:p>
          <a:p>
            <a:pPr marL="742950" lvl="1" algn="just"/>
            <a:r>
              <a:rPr lang="en-US" sz="1200" dirty="0"/>
              <a:t>Utilizes the Bokeh library alongside pandas to handle and manipulate data.</a:t>
            </a:r>
          </a:p>
          <a:p>
            <a:pPr marL="742950" lvl="1" algn="just"/>
            <a:r>
              <a:rPr lang="en-US" sz="1200" dirty="0"/>
              <a:t>Filters the dataset to include only data from California (superstore['State'] == 'California').</a:t>
            </a:r>
          </a:p>
          <a:p>
            <a:pPr marL="742950" lvl="1" algn="just"/>
            <a:r>
              <a:rPr lang="en-US" sz="1200" dirty="0"/>
              <a:t>Groups the filtered data by product category and calculates the total profit for each category.</a:t>
            </a:r>
          </a:p>
          <a:p>
            <a:pPr algn="just"/>
            <a:r>
              <a:rPr lang="en-US" sz="1200" b="1" dirty="0"/>
              <a:t>Plot Setup:</a:t>
            </a:r>
            <a:endParaRPr lang="en-US" sz="1200" dirty="0"/>
          </a:p>
          <a:p>
            <a:pPr marL="742950" lvl="1" algn="just"/>
            <a:r>
              <a:rPr lang="en-US" sz="1200" dirty="0"/>
              <a:t>Initiates a Bokeh figure (p1) with specific attributes such as height and title.</a:t>
            </a:r>
          </a:p>
          <a:p>
            <a:pPr marL="742950" lvl="1" algn="just"/>
            <a:r>
              <a:rPr lang="en-US" sz="1200" dirty="0"/>
              <a:t>Defines a color palette (palette) using the Category20 color scheme from Bokeh.</a:t>
            </a:r>
          </a:p>
          <a:p>
            <a:pPr marL="742950" lvl="1" algn="just"/>
            <a:r>
              <a:rPr lang="en-US" sz="1200" dirty="0"/>
              <a:t>Calculates the angle for each category wedge based on its profit contribution, preparing the data for pie chart visualization.</a:t>
            </a:r>
          </a:p>
          <a:p>
            <a:pPr marL="742950" lvl="1" algn="just"/>
            <a:r>
              <a:rPr lang="en-US" sz="1200" dirty="0"/>
              <a:t>Configures a wedge plot using p1.wedge(), with parameters for position, radius, angle, and color mapping.</a:t>
            </a:r>
          </a:p>
          <a:p>
            <a:pPr marL="742950" lvl="1" algn="just"/>
            <a:r>
              <a:rPr lang="en-US" sz="1200" dirty="0"/>
              <a:t>Hides the axes and removes grid lines for a cleaner visualization.</a:t>
            </a:r>
          </a:p>
          <a:p>
            <a:pPr algn="just"/>
            <a:r>
              <a:rPr lang="en-US" sz="1200" b="1" dirty="0"/>
              <a:t>Result:</a:t>
            </a:r>
            <a:endParaRPr lang="en-US" sz="1200" dirty="0"/>
          </a:p>
          <a:p>
            <a:pPr marL="742950" lvl="1" algn="just"/>
            <a:r>
              <a:rPr lang="en-US" sz="1200" dirty="0"/>
              <a:t>Displays the generated visualization (p1) using the show() function from Bokeh, showcasing the profit distribution by product category in California.</a:t>
            </a:r>
          </a:p>
        </p:txBody>
      </p:sp>
    </p:spTree>
    <p:extLst>
      <p:ext uri="{BB962C8B-B14F-4D97-AF65-F5344CB8AC3E}">
        <p14:creationId xmlns:p14="http://schemas.microsoft.com/office/powerpoint/2010/main" val="48021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51F6560-D61C-400F-B71A-3FDEBF45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B09400-A0D1-6EE0-A38E-96ACEA6A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b="1" i="0" u="none" strike="noStrike" dirty="0">
                <a:effectLst/>
              </a:rPr>
              <a:t>Widgets and Layouts</a:t>
            </a:r>
            <a:endParaRPr lang="en-US" sz="4200" dirty="0"/>
          </a:p>
        </p:txBody>
      </p:sp>
      <p:pic>
        <p:nvPicPr>
          <p:cNvPr id="10" name="Picture 9" descr="A graph with green dots&#10;&#10;Description automatically generated">
            <a:extLst>
              <a:ext uri="{FF2B5EF4-FFF2-40B4-BE49-F238E27FC236}">
                <a16:creationId xmlns:a16="http://schemas.microsoft.com/office/drawing/2014/main" id="{4257D6B2-D35F-9F80-8D05-0B824787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9" y="1696178"/>
            <a:ext cx="6870126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C13E-6D92-E5B3-2221-1C8F9618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6E91CC32-6A6B-4E2E-BBA1-6864F305DA26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 algn="ctr" defTabSz="914400"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D71848-6D11-122E-7285-BDA3BCF4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5" y="1149656"/>
            <a:ext cx="4002649" cy="526664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3529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5769</TotalTime>
  <Words>1351</Words>
  <Application>Microsoft Macintosh PowerPoint</Application>
  <PresentationFormat>Widescreen</PresentationFormat>
  <Paragraphs>109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Söhne</vt:lpstr>
      <vt:lpstr>Office Theme</vt:lpstr>
      <vt:lpstr>BOKEH Advanced Programming for Business Analytics - Midterm</vt:lpstr>
      <vt:lpstr>What is Bokeh?</vt:lpstr>
      <vt:lpstr>Why Use Bokeh?</vt:lpstr>
      <vt:lpstr>Why Use Bokeh?</vt:lpstr>
      <vt:lpstr>Getting Started with Bokeh</vt:lpstr>
      <vt:lpstr>Getting Started with Bokeh</vt:lpstr>
      <vt:lpstr>Plotting with Bokeh</vt:lpstr>
      <vt:lpstr>Plotting with Bokeh</vt:lpstr>
      <vt:lpstr>Widgets and Layouts</vt:lpstr>
      <vt:lpstr>Widgets and Layouts</vt:lpstr>
      <vt:lpstr>Widgets and Layouts</vt:lpstr>
      <vt:lpstr>Geographical Data</vt:lpstr>
      <vt:lpstr>Geographical Data</vt:lpstr>
      <vt:lpstr>Dashboard</vt:lpstr>
      <vt:lpstr>Dashboard</vt:lpstr>
      <vt:lpstr>Advantages for Data Scientists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BOKEH Midterm Assignment</dc:title>
  <dc:creator>Cristian Castillo</dc:creator>
  <cp:lastModifiedBy>Cristian Castillo</cp:lastModifiedBy>
  <cp:revision>22</cp:revision>
  <dcterms:created xsi:type="dcterms:W3CDTF">2024-03-14T20:48:55Z</dcterms:created>
  <dcterms:modified xsi:type="dcterms:W3CDTF">2024-03-20T02:37:24Z</dcterms:modified>
</cp:coreProperties>
</file>